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73" r:id="rId11"/>
    <p:sldId id="265" r:id="rId12"/>
    <p:sldId id="271" r:id="rId13"/>
    <p:sldId id="272" r:id="rId14"/>
    <p:sldId id="274" r:id="rId15"/>
    <p:sldId id="275" r:id="rId16"/>
    <p:sldId id="276" r:id="rId17"/>
    <p:sldId id="277" r:id="rId18"/>
    <p:sldId id="266" r:id="rId19"/>
    <p:sldId id="270" r:id="rId2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9" d="100"/>
          <a:sy n="79" d="100"/>
        </p:scale>
        <p:origin x="-178" y="8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534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5486401" y="2206943"/>
            <a:ext cx="8310800" cy="1916430"/>
          </a:xfrm>
          <a:prstGeom prst="rect">
            <a:avLst/>
          </a:prstGeom>
          <a:noFill/>
          <a:ln/>
        </p:spPr>
        <p:txBody>
          <a:bodyPr wrap="square" rtlCol="0" anchor="t"/>
          <a:lstStyle/>
          <a:p>
            <a:pPr marL="0" indent="0">
              <a:lnSpc>
                <a:spcPts val="7545"/>
              </a:lnSpc>
              <a:buNone/>
            </a:pPr>
            <a:r>
              <a:rPr lang="en-US" sz="6036" dirty="0" smtClean="0">
                <a:solidFill>
                  <a:srgbClr val="F5F0F0"/>
                </a:solidFill>
                <a:latin typeface="adonis-web" pitchFamily="34" charset="0"/>
                <a:ea typeface="adonis-web" pitchFamily="34" charset="-122"/>
                <a:cs typeface="adonis-web" pitchFamily="34" charset="-120"/>
              </a:rPr>
              <a:t>Industrial Site  Analysis</a:t>
            </a:r>
            <a:endParaRPr lang="en-US" sz="6036" dirty="0"/>
          </a:p>
        </p:txBody>
      </p:sp>
      <p:sp>
        <p:nvSpPr>
          <p:cNvPr id="6" name="Text 2"/>
          <p:cNvSpPr/>
          <p:nvPr/>
        </p:nvSpPr>
        <p:spPr>
          <a:xfrm>
            <a:off x="6319599" y="4456628"/>
            <a:ext cx="7477601"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 </a:t>
            </a:r>
            <a:endParaRPr lang="en-US" sz="1750" dirty="0"/>
          </a:p>
        </p:txBody>
      </p:sp>
      <p:sp>
        <p:nvSpPr>
          <p:cNvPr id="7" name="Text 3"/>
          <p:cNvSpPr/>
          <p:nvPr/>
        </p:nvSpPr>
        <p:spPr>
          <a:xfrm>
            <a:off x="6319599" y="5061942"/>
            <a:ext cx="7477601"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Name     :  </a:t>
            </a:r>
            <a:r>
              <a:rPr lang="en-US" sz="1750" dirty="0" smtClean="0">
                <a:solidFill>
                  <a:srgbClr val="E2E6E9"/>
                </a:solidFill>
                <a:latin typeface="adonis-web" pitchFamily="34" charset="0"/>
                <a:ea typeface="adonis-web" pitchFamily="34" charset="-122"/>
                <a:cs typeface="adonis-web" pitchFamily="34" charset="-120"/>
              </a:rPr>
              <a:t>KONDETI VENKAT</a:t>
            </a:r>
            <a:endParaRPr lang="en-US" sz="1750" dirty="0"/>
          </a:p>
        </p:txBody>
      </p:sp>
      <p:sp>
        <p:nvSpPr>
          <p:cNvPr id="8" name="Text 4"/>
          <p:cNvSpPr/>
          <p:nvPr/>
        </p:nvSpPr>
        <p:spPr>
          <a:xfrm>
            <a:off x="6319599" y="5667256"/>
            <a:ext cx="7477601"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Roll No.  :  </a:t>
            </a:r>
            <a:r>
              <a:rPr lang="en-US" sz="1750" dirty="0" smtClean="0">
                <a:solidFill>
                  <a:srgbClr val="E2E6E9"/>
                </a:solidFill>
                <a:latin typeface="adonis-web" pitchFamily="34" charset="0"/>
                <a:ea typeface="adonis-web" pitchFamily="34" charset="-122"/>
                <a:cs typeface="adonis-web" pitchFamily="34" charset="-120"/>
              </a:rPr>
              <a:t>S20210010125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3001089" y="550783"/>
            <a:ext cx="4995267" cy="624483"/>
          </a:xfrm>
          <a:prstGeom prst="rect">
            <a:avLst/>
          </a:prstGeom>
          <a:noFill/>
          <a:ln/>
        </p:spPr>
        <p:txBody>
          <a:bodyPr wrap="none" rtlCol="0" anchor="t"/>
          <a:lstStyle/>
          <a:p>
            <a:pPr marL="0" indent="0">
              <a:lnSpc>
                <a:spcPts val="4917"/>
              </a:lnSpc>
              <a:buNone/>
            </a:pPr>
            <a:r>
              <a:rPr lang="en-US" sz="3933" dirty="0">
                <a:solidFill>
                  <a:srgbClr val="F5F0F0"/>
                </a:solidFill>
                <a:latin typeface="adonis-web" pitchFamily="34" charset="0"/>
                <a:ea typeface="adonis-web" pitchFamily="34" charset="-122"/>
                <a:cs typeface="adonis-web" pitchFamily="34" charset="-120"/>
              </a:rPr>
              <a:t>Buffered images</a:t>
            </a:r>
            <a:endParaRPr lang="en-US" sz="3933" dirty="0"/>
          </a:p>
        </p:txBody>
      </p:sp>
      <p:sp>
        <p:nvSpPr>
          <p:cNvPr id="5" name="Text 2"/>
          <p:cNvSpPr/>
          <p:nvPr/>
        </p:nvSpPr>
        <p:spPr>
          <a:xfrm>
            <a:off x="3001089" y="1574840"/>
            <a:ext cx="8628221" cy="319564"/>
          </a:xfrm>
          <a:prstGeom prst="rect">
            <a:avLst/>
          </a:prstGeom>
          <a:noFill/>
          <a:ln/>
        </p:spPr>
        <p:txBody>
          <a:bodyPr wrap="none" rtlCol="0" anchor="t"/>
          <a:lstStyle/>
          <a:p>
            <a:pPr marL="0" indent="0">
              <a:lnSpc>
                <a:spcPts val="2517"/>
              </a:lnSpc>
              <a:buNone/>
            </a:pPr>
            <a:r>
              <a:rPr lang="en-US" sz="1573" dirty="0" smtClean="0">
                <a:solidFill>
                  <a:srgbClr val="E2E6E9"/>
                </a:solidFill>
                <a:latin typeface="adonis-web" pitchFamily="34" charset="0"/>
                <a:ea typeface="adonis-web" pitchFamily="34" charset="-122"/>
              </a:rPr>
              <a:t>6.Coastle Buffer</a:t>
            </a:r>
            <a:endParaRPr lang="en-US" sz="1573"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3368" y="2252311"/>
            <a:ext cx="8983663" cy="5148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3209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3001089" y="550783"/>
            <a:ext cx="4995267" cy="624483"/>
          </a:xfrm>
          <a:prstGeom prst="rect">
            <a:avLst/>
          </a:prstGeom>
          <a:noFill/>
          <a:ln/>
        </p:spPr>
        <p:txBody>
          <a:bodyPr wrap="none" rtlCol="0" anchor="t"/>
          <a:lstStyle/>
          <a:p>
            <a:pPr marL="0" indent="0">
              <a:lnSpc>
                <a:spcPts val="4917"/>
              </a:lnSpc>
              <a:buNone/>
            </a:pPr>
            <a:r>
              <a:rPr lang="en-US" sz="3933" dirty="0">
                <a:solidFill>
                  <a:srgbClr val="F5F0F0"/>
                </a:solidFill>
                <a:latin typeface="adonis-web" pitchFamily="34" charset="0"/>
                <a:ea typeface="adonis-web" pitchFamily="34" charset="-122"/>
                <a:cs typeface="adonis-web" pitchFamily="34" charset="-120"/>
              </a:rPr>
              <a:t>Buffered </a:t>
            </a:r>
            <a:r>
              <a:rPr lang="en-US" sz="3933" dirty="0" smtClean="0">
                <a:solidFill>
                  <a:srgbClr val="F5F0F0"/>
                </a:solidFill>
                <a:latin typeface="adonis-web" pitchFamily="34" charset="0"/>
                <a:ea typeface="adonis-web" pitchFamily="34" charset="-122"/>
                <a:cs typeface="adonis-web" pitchFamily="34" charset="-120"/>
              </a:rPr>
              <a:t>image using Clip Operation</a:t>
            </a:r>
            <a:endParaRPr lang="en-US" sz="3933" dirty="0"/>
          </a:p>
        </p:txBody>
      </p:sp>
      <p:sp>
        <p:nvSpPr>
          <p:cNvPr id="5" name="Text 2"/>
          <p:cNvSpPr/>
          <p:nvPr/>
        </p:nvSpPr>
        <p:spPr>
          <a:xfrm>
            <a:off x="3001089" y="1574840"/>
            <a:ext cx="8628221" cy="319564"/>
          </a:xfrm>
          <a:prstGeom prst="rect">
            <a:avLst/>
          </a:prstGeom>
          <a:noFill/>
          <a:ln/>
        </p:spPr>
        <p:txBody>
          <a:bodyPr wrap="none" rtlCol="0" anchor="t"/>
          <a:lstStyle/>
          <a:p>
            <a:pPr marL="0" indent="0">
              <a:lnSpc>
                <a:spcPts val="2517"/>
              </a:lnSpc>
              <a:buNone/>
            </a:pPr>
            <a:r>
              <a:rPr lang="en-US" sz="1573" dirty="0">
                <a:solidFill>
                  <a:srgbClr val="E2E6E9"/>
                </a:solidFill>
                <a:latin typeface="adonis-web" pitchFamily="34" charset="0"/>
                <a:ea typeface="adonis-web" pitchFamily="34" charset="-122"/>
                <a:cs typeface="adonis-web" pitchFamily="34" charset="-120"/>
              </a:rPr>
              <a:t>7</a:t>
            </a:r>
            <a:r>
              <a:rPr lang="en-US" sz="1573" dirty="0" smtClean="0">
                <a:solidFill>
                  <a:srgbClr val="E2E6E9"/>
                </a:solidFill>
                <a:latin typeface="adonis-web" pitchFamily="34" charset="0"/>
                <a:ea typeface="adonis-web" pitchFamily="34" charset="-122"/>
                <a:cs typeface="adonis-web" pitchFamily="34" charset="-120"/>
              </a:rPr>
              <a:t>.Sea Buffer</a:t>
            </a:r>
            <a:endParaRPr lang="en-US" sz="1573"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471" y="2194559"/>
            <a:ext cx="8269299" cy="4952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3001089" y="550783"/>
            <a:ext cx="4995267" cy="624483"/>
          </a:xfrm>
          <a:prstGeom prst="rect">
            <a:avLst/>
          </a:prstGeom>
          <a:noFill/>
          <a:ln/>
        </p:spPr>
        <p:txBody>
          <a:bodyPr wrap="none" rtlCol="0" anchor="t"/>
          <a:lstStyle/>
          <a:p>
            <a:pPr marL="0" indent="0">
              <a:lnSpc>
                <a:spcPts val="4917"/>
              </a:lnSpc>
              <a:buNone/>
            </a:pPr>
            <a:r>
              <a:rPr lang="en-US" sz="3933" dirty="0" smtClean="0">
                <a:solidFill>
                  <a:srgbClr val="F5F0F0"/>
                </a:solidFill>
                <a:latin typeface="adonis-web" pitchFamily="34" charset="0"/>
                <a:ea typeface="adonis-web" pitchFamily="34" charset="-122"/>
              </a:rPr>
              <a:t>Clip Operation</a:t>
            </a:r>
            <a:endParaRPr lang="en-US" sz="3933" dirty="0"/>
          </a:p>
        </p:txBody>
      </p:sp>
      <p:sp>
        <p:nvSpPr>
          <p:cNvPr id="5" name="Text 2"/>
          <p:cNvSpPr/>
          <p:nvPr/>
        </p:nvSpPr>
        <p:spPr>
          <a:xfrm>
            <a:off x="3001089" y="1574840"/>
            <a:ext cx="8628221" cy="319564"/>
          </a:xfrm>
          <a:prstGeom prst="rect">
            <a:avLst/>
          </a:prstGeom>
          <a:noFill/>
          <a:ln/>
        </p:spPr>
        <p:txBody>
          <a:bodyPr wrap="none" rtlCol="0" anchor="t"/>
          <a:lstStyle/>
          <a:p>
            <a:pPr marL="0" indent="0">
              <a:lnSpc>
                <a:spcPts val="2517"/>
              </a:lnSpc>
              <a:buNone/>
            </a:pPr>
            <a:r>
              <a:rPr lang="en-US" sz="1573" dirty="0" smtClean="0">
                <a:solidFill>
                  <a:srgbClr val="E2E6E9"/>
                </a:solidFill>
                <a:latin typeface="adonis-web" pitchFamily="34" charset="0"/>
                <a:ea typeface="adonis-web" pitchFamily="34" charset="-122"/>
                <a:cs typeface="adonis-web" pitchFamily="34" charset="-120"/>
              </a:rPr>
              <a:t>Non sea Buffer</a:t>
            </a:r>
            <a:endParaRPr lang="en-US" sz="1573" dirty="0"/>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7739" y="2348565"/>
            <a:ext cx="8993187" cy="493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9635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3001089" y="550783"/>
            <a:ext cx="9502128" cy="1183839"/>
          </a:xfrm>
          <a:prstGeom prst="rect">
            <a:avLst/>
          </a:prstGeom>
          <a:noFill/>
          <a:ln/>
        </p:spPr>
        <p:txBody>
          <a:bodyPr wrap="none" rtlCol="0" anchor="t"/>
          <a:lstStyle/>
          <a:p>
            <a:pPr>
              <a:lnSpc>
                <a:spcPts val="4917"/>
              </a:lnSpc>
            </a:pPr>
            <a:r>
              <a:rPr lang="en-US" sz="3933" dirty="0" smtClean="0">
                <a:solidFill>
                  <a:srgbClr val="F5F0F0"/>
                </a:solidFill>
                <a:latin typeface="adonis-web" pitchFamily="34" charset="0"/>
                <a:ea typeface="adonis-web" pitchFamily="34" charset="-122"/>
              </a:rPr>
              <a:t>Union Operation of Road And Water</a:t>
            </a:r>
            <a:endParaRPr lang="en-US" sz="3933" dirty="0"/>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7338" y="1645919"/>
            <a:ext cx="8974137" cy="6038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4510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3001089" y="550783"/>
            <a:ext cx="9502128" cy="1183839"/>
          </a:xfrm>
          <a:prstGeom prst="rect">
            <a:avLst/>
          </a:prstGeom>
          <a:noFill/>
          <a:ln/>
        </p:spPr>
        <p:txBody>
          <a:bodyPr wrap="none" rtlCol="0" anchor="t"/>
          <a:lstStyle/>
          <a:p>
            <a:pPr>
              <a:lnSpc>
                <a:spcPts val="4917"/>
              </a:lnSpc>
            </a:pPr>
            <a:r>
              <a:rPr lang="en-US" sz="3933" dirty="0" smtClean="0">
                <a:solidFill>
                  <a:srgbClr val="F5F0F0"/>
                </a:solidFill>
                <a:latin typeface="adonis-web" pitchFamily="34" charset="0"/>
                <a:ea typeface="adonis-web" pitchFamily="34" charset="-122"/>
              </a:rPr>
              <a:t>Difference Operation on </a:t>
            </a:r>
            <a:r>
              <a:rPr lang="en-US" sz="3933" dirty="0" err="1" smtClean="0">
                <a:solidFill>
                  <a:srgbClr val="F5F0F0"/>
                </a:solidFill>
                <a:latin typeface="adonis-web" pitchFamily="34" charset="0"/>
                <a:ea typeface="adonis-web" pitchFamily="34" charset="-122"/>
              </a:rPr>
              <a:t>Coastle</a:t>
            </a:r>
            <a:r>
              <a:rPr lang="en-US" sz="3933" dirty="0" smtClean="0">
                <a:solidFill>
                  <a:srgbClr val="F5F0F0"/>
                </a:solidFill>
                <a:latin typeface="adonis-web" pitchFamily="34" charset="0"/>
                <a:ea typeface="adonis-web" pitchFamily="34" charset="-122"/>
              </a:rPr>
              <a:t> and Boundary</a:t>
            </a:r>
            <a:endParaRPr lang="en-US" sz="3933" dirty="0"/>
          </a:p>
        </p:txBody>
      </p:sp>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8348" y="1734622"/>
            <a:ext cx="9107487" cy="5123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6770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3001089" y="550783"/>
            <a:ext cx="9502128" cy="1183839"/>
          </a:xfrm>
          <a:prstGeom prst="rect">
            <a:avLst/>
          </a:prstGeom>
          <a:noFill/>
          <a:ln/>
        </p:spPr>
        <p:txBody>
          <a:bodyPr wrap="none" rtlCol="0" anchor="t"/>
          <a:lstStyle/>
          <a:p>
            <a:pPr>
              <a:lnSpc>
                <a:spcPts val="4917"/>
              </a:lnSpc>
            </a:pPr>
            <a:r>
              <a:rPr lang="en-US" sz="3933" dirty="0" smtClean="0">
                <a:solidFill>
                  <a:srgbClr val="F5F0F0"/>
                </a:solidFill>
                <a:latin typeface="adonis-web" pitchFamily="34" charset="0"/>
                <a:ea typeface="adonis-web" pitchFamily="34" charset="-122"/>
              </a:rPr>
              <a:t>Difference Operation on </a:t>
            </a:r>
            <a:r>
              <a:rPr lang="en-US" sz="3933" dirty="0" err="1" smtClean="0">
                <a:solidFill>
                  <a:srgbClr val="F5F0F0"/>
                </a:solidFill>
                <a:latin typeface="adonis-web" pitchFamily="34" charset="0"/>
                <a:ea typeface="adonis-web" pitchFamily="34" charset="-122"/>
              </a:rPr>
              <a:t>Coastle</a:t>
            </a:r>
            <a:r>
              <a:rPr lang="en-US" sz="3933" dirty="0" smtClean="0">
                <a:solidFill>
                  <a:srgbClr val="F5F0F0"/>
                </a:solidFill>
                <a:latin typeface="adonis-web" pitchFamily="34" charset="0"/>
                <a:ea typeface="adonis-web" pitchFamily="34" charset="-122"/>
              </a:rPr>
              <a:t/>
            </a:r>
            <a:br>
              <a:rPr lang="en-US" sz="3933" dirty="0" smtClean="0">
                <a:solidFill>
                  <a:srgbClr val="F5F0F0"/>
                </a:solidFill>
                <a:latin typeface="adonis-web" pitchFamily="34" charset="0"/>
                <a:ea typeface="adonis-web" pitchFamily="34" charset="-122"/>
              </a:rPr>
            </a:br>
            <a:r>
              <a:rPr lang="en-US" sz="3933" dirty="0" smtClean="0">
                <a:solidFill>
                  <a:srgbClr val="F5F0F0"/>
                </a:solidFill>
                <a:latin typeface="adonis-web" pitchFamily="34" charset="0"/>
                <a:ea typeface="adonis-web" pitchFamily="34" charset="-122"/>
              </a:rPr>
              <a:t>and Union Of Hospital Shopping Tourism</a:t>
            </a:r>
            <a:endParaRPr lang="en-US" sz="3933" dirty="0"/>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3473" y="2088682"/>
            <a:ext cx="8974137" cy="5132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6649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3001089" y="550783"/>
            <a:ext cx="9502128" cy="1183839"/>
          </a:xfrm>
          <a:prstGeom prst="rect">
            <a:avLst/>
          </a:prstGeom>
          <a:noFill/>
          <a:ln/>
        </p:spPr>
        <p:txBody>
          <a:bodyPr wrap="none" rtlCol="0" anchor="t"/>
          <a:lstStyle/>
          <a:p>
            <a:pPr>
              <a:lnSpc>
                <a:spcPts val="4917"/>
              </a:lnSpc>
            </a:pPr>
            <a:r>
              <a:rPr lang="en-US" sz="3933" dirty="0" smtClean="0">
                <a:solidFill>
                  <a:srgbClr val="F5F0F0"/>
                </a:solidFill>
                <a:latin typeface="adonis-web" pitchFamily="34" charset="0"/>
                <a:ea typeface="adonis-web" pitchFamily="34" charset="-122"/>
              </a:rPr>
              <a:t>We can built an industry in this area</a:t>
            </a:r>
            <a:endParaRPr lang="en-US" sz="3933" dirty="0"/>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3473" y="2088682"/>
            <a:ext cx="8974137" cy="5132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2199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3001089" y="550783"/>
            <a:ext cx="9502128" cy="1183839"/>
          </a:xfrm>
          <a:prstGeom prst="rect">
            <a:avLst/>
          </a:prstGeom>
          <a:noFill/>
          <a:ln/>
        </p:spPr>
        <p:txBody>
          <a:bodyPr wrap="none" rtlCol="0" anchor="t"/>
          <a:lstStyle/>
          <a:p>
            <a:pPr>
              <a:lnSpc>
                <a:spcPts val="4917"/>
              </a:lnSpc>
            </a:pPr>
            <a:r>
              <a:rPr lang="en-US" sz="3933" dirty="0" smtClean="0">
                <a:solidFill>
                  <a:srgbClr val="F5F0F0"/>
                </a:solidFill>
                <a:latin typeface="adonis-web" pitchFamily="34" charset="0"/>
                <a:ea typeface="adonis-web" pitchFamily="34" charset="-122"/>
              </a:rPr>
              <a:t>Final Output</a:t>
            </a:r>
            <a:endParaRPr lang="en-US" sz="3933" dirty="0"/>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2574" y="2223436"/>
            <a:ext cx="8983663" cy="536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447899" y="1229039"/>
            <a:ext cx="3954801" cy="584775"/>
          </a:xfrm>
          <a:prstGeom prst="rect">
            <a:avLst/>
          </a:prstGeom>
          <a:noFill/>
        </p:spPr>
        <p:txBody>
          <a:bodyPr wrap="none" rtlCol="0">
            <a:spAutoFit/>
          </a:bodyPr>
          <a:lstStyle/>
          <a:p>
            <a:r>
              <a:rPr lang="en-US" sz="3200" dirty="0" smtClean="0">
                <a:solidFill>
                  <a:schemeClr val="bg1"/>
                </a:solidFill>
              </a:rPr>
              <a:t>Intersection Operation</a:t>
            </a:r>
            <a:endParaRPr lang="en-IN" sz="3200" dirty="0">
              <a:solidFill>
                <a:schemeClr val="bg1"/>
              </a:solidFill>
            </a:endParaRPr>
          </a:p>
        </p:txBody>
      </p:sp>
    </p:spTree>
    <p:extLst>
      <p:ext uri="{BB962C8B-B14F-4D97-AF65-F5344CB8AC3E}">
        <p14:creationId xmlns:p14="http://schemas.microsoft.com/office/powerpoint/2010/main" val="1151089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721281"/>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Vector Data Analysis</a:t>
            </a:r>
            <a:endParaRPr lang="en-US" sz="4374" dirty="0"/>
          </a:p>
        </p:txBody>
      </p:sp>
      <p:pic>
        <p:nvPicPr>
          <p:cNvPr id="6" name="Image 2" descr="preencoded.png"/>
          <p:cNvPicPr>
            <a:picLocks noChangeAspect="1"/>
          </p:cNvPicPr>
          <p:nvPr/>
        </p:nvPicPr>
        <p:blipFill>
          <a:blip r:embed="rId5"/>
          <a:stretch>
            <a:fillRect/>
          </a:stretch>
        </p:blipFill>
        <p:spPr>
          <a:xfrm>
            <a:off x="4490799" y="1748909"/>
            <a:ext cx="1110972" cy="1777484"/>
          </a:xfrm>
          <a:prstGeom prst="rect">
            <a:avLst/>
          </a:prstGeom>
        </p:spPr>
      </p:pic>
      <p:sp>
        <p:nvSpPr>
          <p:cNvPr id="7" name="Text 2"/>
          <p:cNvSpPr/>
          <p:nvPr/>
        </p:nvSpPr>
        <p:spPr>
          <a:xfrm>
            <a:off x="5935028" y="1971080"/>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Data Extraction</a:t>
            </a:r>
            <a:endParaRPr lang="en-US" sz="2187" dirty="0"/>
          </a:p>
        </p:txBody>
      </p:sp>
      <p:sp>
        <p:nvSpPr>
          <p:cNvPr id="8" name="Text 3"/>
          <p:cNvSpPr/>
          <p:nvPr/>
        </p:nvSpPr>
        <p:spPr>
          <a:xfrm>
            <a:off x="5935028" y="2451497"/>
            <a:ext cx="7862173" cy="710803"/>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We will extract relevant vector data from the satellite image, such as road networks, administrative boundaries, or land parcel information, to supplement our analysis.</a:t>
            </a:r>
            <a:endParaRPr lang="en-US" sz="1750" dirty="0"/>
          </a:p>
        </p:txBody>
      </p:sp>
      <p:pic>
        <p:nvPicPr>
          <p:cNvPr id="9" name="Image 3" descr="preencoded.png"/>
          <p:cNvPicPr>
            <a:picLocks noChangeAspect="1"/>
          </p:cNvPicPr>
          <p:nvPr/>
        </p:nvPicPr>
        <p:blipFill>
          <a:blip r:embed="rId6"/>
          <a:stretch>
            <a:fillRect/>
          </a:stretch>
        </p:blipFill>
        <p:spPr>
          <a:xfrm>
            <a:off x="4490799" y="3526393"/>
            <a:ext cx="1110972" cy="1990963"/>
          </a:xfrm>
          <a:prstGeom prst="rect">
            <a:avLst/>
          </a:prstGeom>
        </p:spPr>
      </p:pic>
      <p:sp>
        <p:nvSpPr>
          <p:cNvPr id="10" name="Text 4"/>
          <p:cNvSpPr/>
          <p:nvPr/>
        </p:nvSpPr>
        <p:spPr>
          <a:xfrm>
            <a:off x="5935028" y="3748564"/>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Spatial Relationships</a:t>
            </a:r>
            <a:endParaRPr lang="en-US" sz="2187" dirty="0"/>
          </a:p>
        </p:txBody>
      </p:sp>
      <p:sp>
        <p:nvSpPr>
          <p:cNvPr id="11" name="Text 5"/>
          <p:cNvSpPr/>
          <p:nvPr/>
        </p:nvSpPr>
        <p:spPr>
          <a:xfrm>
            <a:off x="5935028" y="4228981"/>
            <a:ext cx="7862173" cy="1066205"/>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Analyzing the vector data in conjunction with the raster information will allow us to explore the spatial relationships between different features and elements within the study area.</a:t>
            </a:r>
            <a:endParaRPr lang="en-US" sz="1750" dirty="0"/>
          </a:p>
        </p:txBody>
      </p:sp>
      <p:pic>
        <p:nvPicPr>
          <p:cNvPr id="12" name="Image 4" descr="preencoded.png"/>
          <p:cNvPicPr>
            <a:picLocks noChangeAspect="1"/>
          </p:cNvPicPr>
          <p:nvPr/>
        </p:nvPicPr>
        <p:blipFill>
          <a:blip r:embed="rId7"/>
          <a:stretch>
            <a:fillRect/>
          </a:stretch>
        </p:blipFill>
        <p:spPr>
          <a:xfrm>
            <a:off x="4490799" y="5517356"/>
            <a:ext cx="1110972" cy="1990963"/>
          </a:xfrm>
          <a:prstGeom prst="rect">
            <a:avLst/>
          </a:prstGeom>
        </p:spPr>
      </p:pic>
      <p:sp>
        <p:nvSpPr>
          <p:cNvPr id="13" name="Text 6"/>
          <p:cNvSpPr/>
          <p:nvPr/>
        </p:nvSpPr>
        <p:spPr>
          <a:xfrm>
            <a:off x="5935028" y="5739527"/>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Overlay and Integration</a:t>
            </a:r>
            <a:endParaRPr lang="en-US" sz="2187" dirty="0"/>
          </a:p>
        </p:txBody>
      </p:sp>
      <p:sp>
        <p:nvSpPr>
          <p:cNvPr id="14" name="Text 7"/>
          <p:cNvSpPr/>
          <p:nvPr/>
        </p:nvSpPr>
        <p:spPr>
          <a:xfrm>
            <a:off x="5935028" y="6219944"/>
            <a:ext cx="7862173" cy="1066205"/>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By overlaying and integrating the vector data with the raster data, we can gain a more comprehensive understanding of the landscape and identify key patterns, trends, and opportunities.</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3423285"/>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Thank You….</a:t>
            </a:r>
            <a:endParaRPr lang="en-US" sz="4374" dirty="0"/>
          </a:p>
        </p:txBody>
      </p:sp>
      <p:sp>
        <p:nvSpPr>
          <p:cNvPr id="6" name="Text 2"/>
          <p:cNvSpPr/>
          <p:nvPr/>
        </p:nvSpPr>
        <p:spPr>
          <a:xfrm>
            <a:off x="833199" y="4450913"/>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179320"/>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Aim of the Project</a:t>
            </a:r>
            <a:endParaRPr lang="en-US" sz="4374" dirty="0"/>
          </a:p>
        </p:txBody>
      </p:sp>
      <p:sp>
        <p:nvSpPr>
          <p:cNvPr id="6" name="Text 2"/>
          <p:cNvSpPr/>
          <p:nvPr/>
        </p:nvSpPr>
        <p:spPr>
          <a:xfrm>
            <a:off x="6319599" y="3206948"/>
            <a:ext cx="7477601" cy="284321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 The aim of an industrial site analysis project is to identify and evaluate potential locations for industrial development, ensuring optimal site selection based on various factors such as infrastructure availability, transportation access, environmental considerations, regulatory compliance, and socioeconomic impact. The project aims to provide stakeholders with comprehensive insights into suitable industrial sites, facilitating informed decision-making and sustainable development practices. Through geospatial analysis and data-driven methodologies.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893683"/>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Satellite Image</a:t>
            </a:r>
            <a:endParaRPr lang="en-US" sz="4374" dirty="0"/>
          </a:p>
        </p:txBody>
      </p:sp>
      <p:pic>
        <p:nvPicPr>
          <p:cNvPr id="5" name="Image 1" descr="preencoded.png"/>
          <p:cNvPicPr>
            <a:picLocks noChangeAspect="1"/>
          </p:cNvPicPr>
          <p:nvPr/>
        </p:nvPicPr>
        <p:blipFill>
          <a:blip r:embed="rId4"/>
          <a:stretch>
            <a:fillRect/>
          </a:stretch>
        </p:blipFill>
        <p:spPr>
          <a:xfrm>
            <a:off x="2517696" y="2032397"/>
            <a:ext cx="6172200" cy="53035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738080" y="583406"/>
            <a:ext cx="5299710" cy="662345"/>
          </a:xfrm>
          <a:prstGeom prst="rect">
            <a:avLst/>
          </a:prstGeom>
          <a:noFill/>
          <a:ln/>
        </p:spPr>
        <p:txBody>
          <a:bodyPr wrap="none" rtlCol="0" anchor="t"/>
          <a:lstStyle/>
          <a:p>
            <a:pPr marL="0" indent="0">
              <a:lnSpc>
                <a:spcPts val="5216"/>
              </a:lnSpc>
              <a:buNone/>
            </a:pPr>
            <a:r>
              <a:rPr lang="en-US" sz="4173" dirty="0">
                <a:solidFill>
                  <a:srgbClr val="F5F0F0"/>
                </a:solidFill>
                <a:latin typeface="adonis-web" pitchFamily="34" charset="0"/>
                <a:ea typeface="adonis-web" pitchFamily="34" charset="-122"/>
                <a:cs typeface="adonis-web" pitchFamily="34" charset="-120"/>
              </a:rPr>
              <a:t>Raster Data Analysis</a:t>
            </a:r>
            <a:endParaRPr lang="en-US" sz="4173" dirty="0"/>
          </a:p>
        </p:txBody>
      </p:sp>
      <p:sp>
        <p:nvSpPr>
          <p:cNvPr id="5" name="Text 2"/>
          <p:cNvSpPr/>
          <p:nvPr/>
        </p:nvSpPr>
        <p:spPr>
          <a:xfrm>
            <a:off x="3077170" y="1563648"/>
            <a:ext cx="8815030" cy="339209"/>
          </a:xfrm>
          <a:prstGeom prst="rect">
            <a:avLst/>
          </a:prstGeom>
          <a:noFill/>
          <a:ln/>
        </p:spPr>
        <p:txBody>
          <a:bodyPr wrap="none" rtlCol="0" anchor="t"/>
          <a:lstStyle/>
          <a:p>
            <a:pPr marL="342900" indent="-342900" algn="l">
              <a:lnSpc>
                <a:spcPts val="2671"/>
              </a:lnSpc>
              <a:buSzPct val="100000"/>
              <a:buFont typeface="+mj-lt"/>
              <a:buAutoNum type="arabicPeriod"/>
            </a:pPr>
            <a:r>
              <a:rPr lang="en-US" sz="1669" dirty="0">
                <a:solidFill>
                  <a:srgbClr val="E2E6E9"/>
                </a:solidFill>
                <a:latin typeface="adonis-web" pitchFamily="34" charset="0"/>
                <a:ea typeface="adonis-web" pitchFamily="34" charset="-122"/>
                <a:cs typeface="adonis-web" pitchFamily="34" charset="-120"/>
              </a:rPr>
              <a:t>Digital Elevation Model (DEM)</a:t>
            </a:r>
            <a:endParaRPr lang="en-US" sz="1669" dirty="0"/>
          </a:p>
        </p:txBody>
      </p:sp>
      <p:sp>
        <p:nvSpPr>
          <p:cNvPr id="6" name="Text 3"/>
          <p:cNvSpPr/>
          <p:nvPr/>
        </p:nvSpPr>
        <p:spPr>
          <a:xfrm>
            <a:off x="3077170" y="1987629"/>
            <a:ext cx="8815030" cy="339209"/>
          </a:xfrm>
          <a:prstGeom prst="rect">
            <a:avLst/>
          </a:prstGeom>
          <a:noFill/>
          <a:ln/>
        </p:spPr>
        <p:txBody>
          <a:bodyPr wrap="none" rtlCol="0" anchor="t"/>
          <a:lstStyle/>
          <a:p>
            <a:pPr marL="342900" indent="-342900" algn="l">
              <a:lnSpc>
                <a:spcPts val="2671"/>
              </a:lnSpc>
              <a:buSzPct val="100000"/>
              <a:buFont typeface="+mj-lt"/>
              <a:buAutoNum type="arabicPeriod" startAt="2"/>
            </a:pPr>
            <a:endParaRPr lang="en-US" sz="1669" dirty="0"/>
          </a:p>
        </p:txBody>
      </p:sp>
      <p:pic>
        <p:nvPicPr>
          <p:cNvPr id="7" name="Image 1" descr="preencoded.png"/>
          <p:cNvPicPr>
            <a:picLocks noChangeAspect="1"/>
          </p:cNvPicPr>
          <p:nvPr/>
        </p:nvPicPr>
        <p:blipFill>
          <a:blip r:embed="rId4"/>
          <a:stretch>
            <a:fillRect/>
          </a:stretch>
        </p:blipFill>
        <p:spPr>
          <a:xfrm>
            <a:off x="4047116" y="2336463"/>
            <a:ext cx="6049208" cy="508075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721888" y="586145"/>
            <a:ext cx="5318522" cy="664726"/>
          </a:xfrm>
          <a:prstGeom prst="rect">
            <a:avLst/>
          </a:prstGeom>
          <a:noFill/>
          <a:ln/>
        </p:spPr>
        <p:txBody>
          <a:bodyPr wrap="none" rtlCol="0" anchor="t"/>
          <a:lstStyle/>
          <a:p>
            <a:pPr marL="0" indent="0">
              <a:lnSpc>
                <a:spcPts val="5235"/>
              </a:lnSpc>
              <a:buNone/>
            </a:pPr>
            <a:r>
              <a:rPr lang="en-US" sz="4188" dirty="0">
                <a:solidFill>
                  <a:srgbClr val="F5F0F0"/>
                </a:solidFill>
                <a:latin typeface="adonis-web" pitchFamily="34" charset="0"/>
                <a:ea typeface="adonis-web" pitchFamily="34" charset="-122"/>
                <a:cs typeface="adonis-web" pitchFamily="34" charset="-120"/>
              </a:rPr>
              <a:t>Buffered images</a:t>
            </a:r>
            <a:endParaRPr lang="en-US" sz="4188" dirty="0"/>
          </a:p>
        </p:txBody>
      </p:sp>
      <p:sp>
        <p:nvSpPr>
          <p:cNvPr id="5" name="Text 2"/>
          <p:cNvSpPr/>
          <p:nvPr/>
        </p:nvSpPr>
        <p:spPr>
          <a:xfrm>
            <a:off x="3062168" y="1676281"/>
            <a:ext cx="8846344" cy="340400"/>
          </a:xfrm>
          <a:prstGeom prst="rect">
            <a:avLst/>
          </a:prstGeom>
          <a:noFill/>
          <a:ln/>
        </p:spPr>
        <p:txBody>
          <a:bodyPr wrap="none" rtlCol="0" anchor="t"/>
          <a:lstStyle/>
          <a:p>
            <a:pPr marL="342900" indent="-342900" algn="l">
              <a:lnSpc>
                <a:spcPts val="2680"/>
              </a:lnSpc>
              <a:buSzPct val="100000"/>
              <a:buFont typeface="+mj-lt"/>
              <a:buAutoNum type="arabicPeriod"/>
            </a:pPr>
            <a:r>
              <a:rPr lang="en-US" sz="1675" dirty="0" smtClean="0">
                <a:solidFill>
                  <a:srgbClr val="E2E6E9"/>
                </a:solidFill>
                <a:latin typeface="adonis-web" pitchFamily="34" charset="0"/>
                <a:ea typeface="adonis-web" pitchFamily="34" charset="-122"/>
              </a:rPr>
              <a:t>Hospitals</a:t>
            </a:r>
            <a:endParaRPr lang="en-US" sz="1675"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3347" y="2310062"/>
            <a:ext cx="8647366" cy="5043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3001089" y="550783"/>
            <a:ext cx="4995267" cy="624483"/>
          </a:xfrm>
          <a:prstGeom prst="rect">
            <a:avLst/>
          </a:prstGeom>
          <a:noFill/>
          <a:ln/>
        </p:spPr>
        <p:txBody>
          <a:bodyPr wrap="none" rtlCol="0" anchor="t"/>
          <a:lstStyle/>
          <a:p>
            <a:pPr marL="0" indent="0">
              <a:lnSpc>
                <a:spcPts val="4917"/>
              </a:lnSpc>
              <a:buNone/>
            </a:pPr>
            <a:r>
              <a:rPr lang="en-US" sz="3933" dirty="0">
                <a:solidFill>
                  <a:srgbClr val="F5F0F0"/>
                </a:solidFill>
                <a:latin typeface="adonis-web" pitchFamily="34" charset="0"/>
                <a:ea typeface="adonis-web" pitchFamily="34" charset="-122"/>
                <a:cs typeface="adonis-web" pitchFamily="34" charset="-120"/>
              </a:rPr>
              <a:t>Buffered images</a:t>
            </a:r>
            <a:endParaRPr lang="en-US" sz="3933" dirty="0"/>
          </a:p>
        </p:txBody>
      </p:sp>
      <p:sp>
        <p:nvSpPr>
          <p:cNvPr id="5" name="Text 2"/>
          <p:cNvSpPr/>
          <p:nvPr/>
        </p:nvSpPr>
        <p:spPr>
          <a:xfrm>
            <a:off x="3001089" y="1574840"/>
            <a:ext cx="8628221" cy="319564"/>
          </a:xfrm>
          <a:prstGeom prst="rect">
            <a:avLst/>
          </a:prstGeom>
          <a:noFill/>
          <a:ln/>
        </p:spPr>
        <p:txBody>
          <a:bodyPr wrap="none" rtlCol="0" anchor="t"/>
          <a:lstStyle/>
          <a:p>
            <a:pPr marL="0" indent="0">
              <a:lnSpc>
                <a:spcPts val="2517"/>
              </a:lnSpc>
              <a:buNone/>
            </a:pPr>
            <a:r>
              <a:rPr lang="en-US" sz="1573" dirty="0">
                <a:solidFill>
                  <a:srgbClr val="E2E6E9"/>
                </a:solidFill>
                <a:latin typeface="adonis-web" pitchFamily="34" charset="0"/>
                <a:ea typeface="adonis-web" pitchFamily="34" charset="-122"/>
                <a:cs typeface="adonis-web" pitchFamily="34" charset="-120"/>
              </a:rPr>
              <a:t>2. </a:t>
            </a:r>
            <a:r>
              <a:rPr lang="en-US" sz="1573" dirty="0" smtClean="0">
                <a:solidFill>
                  <a:srgbClr val="E2E6E9"/>
                </a:solidFill>
                <a:latin typeface="adonis-web" pitchFamily="34" charset="0"/>
                <a:ea typeface="adonis-web" pitchFamily="34" charset="-122"/>
                <a:cs typeface="adonis-web" pitchFamily="34" charset="-120"/>
              </a:rPr>
              <a:t>Shopping Complexes</a:t>
            </a:r>
            <a:endParaRPr lang="en-US" sz="1573"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8016" y="2202412"/>
            <a:ext cx="8974137" cy="5254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3001089" y="550783"/>
            <a:ext cx="4995267" cy="624483"/>
          </a:xfrm>
          <a:prstGeom prst="rect">
            <a:avLst/>
          </a:prstGeom>
          <a:noFill/>
          <a:ln/>
        </p:spPr>
        <p:txBody>
          <a:bodyPr wrap="none" rtlCol="0" anchor="t"/>
          <a:lstStyle/>
          <a:p>
            <a:pPr marL="0" indent="0">
              <a:lnSpc>
                <a:spcPts val="4917"/>
              </a:lnSpc>
              <a:buNone/>
            </a:pPr>
            <a:r>
              <a:rPr lang="en-US" sz="3933" dirty="0">
                <a:solidFill>
                  <a:srgbClr val="F5F0F0"/>
                </a:solidFill>
                <a:latin typeface="adonis-web" pitchFamily="34" charset="0"/>
                <a:ea typeface="adonis-web" pitchFamily="34" charset="-122"/>
                <a:cs typeface="adonis-web" pitchFamily="34" charset="-120"/>
              </a:rPr>
              <a:t>Buffered images</a:t>
            </a:r>
            <a:endParaRPr lang="en-US" sz="3933" dirty="0"/>
          </a:p>
        </p:txBody>
      </p:sp>
      <p:sp>
        <p:nvSpPr>
          <p:cNvPr id="5" name="Text 2"/>
          <p:cNvSpPr/>
          <p:nvPr/>
        </p:nvSpPr>
        <p:spPr>
          <a:xfrm>
            <a:off x="3001089" y="1574840"/>
            <a:ext cx="8628221" cy="319564"/>
          </a:xfrm>
          <a:prstGeom prst="rect">
            <a:avLst/>
          </a:prstGeom>
          <a:noFill/>
          <a:ln/>
        </p:spPr>
        <p:txBody>
          <a:bodyPr wrap="none" rtlCol="0" anchor="t"/>
          <a:lstStyle/>
          <a:p>
            <a:pPr marL="0" indent="0">
              <a:lnSpc>
                <a:spcPts val="2517"/>
              </a:lnSpc>
              <a:buNone/>
            </a:pPr>
            <a:r>
              <a:rPr lang="en-US" sz="1573" dirty="0" smtClean="0">
                <a:solidFill>
                  <a:srgbClr val="E2E6E9"/>
                </a:solidFill>
                <a:latin typeface="adonis-web" pitchFamily="34" charset="0"/>
                <a:ea typeface="adonis-web" pitchFamily="34" charset="-122"/>
                <a:cs typeface="adonis-web" pitchFamily="34" charset="-120"/>
              </a:rPr>
              <a:t>3.Tourism</a:t>
            </a:r>
            <a:endParaRPr lang="en-US" sz="1573"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4088" y="2175309"/>
            <a:ext cx="8085221" cy="505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3001089" y="550783"/>
            <a:ext cx="4995267" cy="624483"/>
          </a:xfrm>
          <a:prstGeom prst="rect">
            <a:avLst/>
          </a:prstGeom>
          <a:noFill/>
          <a:ln/>
        </p:spPr>
        <p:txBody>
          <a:bodyPr wrap="none" rtlCol="0" anchor="t"/>
          <a:lstStyle/>
          <a:p>
            <a:pPr marL="0" indent="0">
              <a:lnSpc>
                <a:spcPts val="4917"/>
              </a:lnSpc>
              <a:buNone/>
            </a:pPr>
            <a:r>
              <a:rPr lang="en-US" sz="3933" dirty="0">
                <a:solidFill>
                  <a:srgbClr val="F5F0F0"/>
                </a:solidFill>
                <a:latin typeface="adonis-web" pitchFamily="34" charset="0"/>
                <a:ea typeface="adonis-web" pitchFamily="34" charset="-122"/>
                <a:cs typeface="adonis-web" pitchFamily="34" charset="-120"/>
              </a:rPr>
              <a:t>Buffered images</a:t>
            </a:r>
            <a:endParaRPr lang="en-US" sz="3933" dirty="0"/>
          </a:p>
        </p:txBody>
      </p:sp>
      <p:sp>
        <p:nvSpPr>
          <p:cNvPr id="5" name="Text 2"/>
          <p:cNvSpPr/>
          <p:nvPr/>
        </p:nvSpPr>
        <p:spPr>
          <a:xfrm>
            <a:off x="3001089" y="1574840"/>
            <a:ext cx="8628221" cy="319564"/>
          </a:xfrm>
          <a:prstGeom prst="rect">
            <a:avLst/>
          </a:prstGeom>
          <a:noFill/>
          <a:ln/>
        </p:spPr>
        <p:txBody>
          <a:bodyPr wrap="none" rtlCol="0" anchor="t"/>
          <a:lstStyle/>
          <a:p>
            <a:pPr marL="0" indent="0">
              <a:lnSpc>
                <a:spcPts val="2517"/>
              </a:lnSpc>
              <a:buNone/>
            </a:pPr>
            <a:r>
              <a:rPr lang="en-US" sz="1573" dirty="0" smtClean="0">
                <a:solidFill>
                  <a:srgbClr val="E2E6E9"/>
                </a:solidFill>
                <a:latin typeface="adonis-web" pitchFamily="34" charset="0"/>
                <a:ea typeface="adonis-web" pitchFamily="34" charset="-122"/>
                <a:cs typeface="adonis-web" pitchFamily="34" charset="-120"/>
              </a:rPr>
              <a:t>4.Road Ways</a:t>
            </a:r>
            <a:endParaRPr lang="en-US" sz="1573"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374" y="2184936"/>
            <a:ext cx="8764587" cy="4814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3001089" y="550783"/>
            <a:ext cx="4995267" cy="624483"/>
          </a:xfrm>
          <a:prstGeom prst="rect">
            <a:avLst/>
          </a:prstGeom>
          <a:noFill/>
          <a:ln/>
        </p:spPr>
        <p:txBody>
          <a:bodyPr wrap="none" rtlCol="0" anchor="t"/>
          <a:lstStyle/>
          <a:p>
            <a:pPr marL="0" indent="0">
              <a:lnSpc>
                <a:spcPts val="4917"/>
              </a:lnSpc>
              <a:buNone/>
            </a:pPr>
            <a:r>
              <a:rPr lang="en-US" sz="3933" dirty="0">
                <a:solidFill>
                  <a:srgbClr val="F5F0F0"/>
                </a:solidFill>
                <a:latin typeface="adonis-web" pitchFamily="34" charset="0"/>
                <a:ea typeface="adonis-web" pitchFamily="34" charset="-122"/>
                <a:cs typeface="adonis-web" pitchFamily="34" charset="-120"/>
              </a:rPr>
              <a:t>Buffered images</a:t>
            </a:r>
            <a:endParaRPr lang="en-US" sz="3933" dirty="0"/>
          </a:p>
        </p:txBody>
      </p:sp>
      <p:sp>
        <p:nvSpPr>
          <p:cNvPr id="5" name="Text 2"/>
          <p:cNvSpPr/>
          <p:nvPr/>
        </p:nvSpPr>
        <p:spPr>
          <a:xfrm>
            <a:off x="3001089" y="1574840"/>
            <a:ext cx="8628221" cy="319564"/>
          </a:xfrm>
          <a:prstGeom prst="rect">
            <a:avLst/>
          </a:prstGeom>
          <a:noFill/>
          <a:ln/>
        </p:spPr>
        <p:txBody>
          <a:bodyPr wrap="none" rtlCol="0" anchor="t"/>
          <a:lstStyle/>
          <a:p>
            <a:pPr marL="0" indent="0">
              <a:lnSpc>
                <a:spcPts val="2517"/>
              </a:lnSpc>
              <a:buNone/>
            </a:pPr>
            <a:r>
              <a:rPr lang="en-US" sz="1573" dirty="0" smtClean="0">
                <a:solidFill>
                  <a:srgbClr val="E2E6E9"/>
                </a:solidFill>
                <a:latin typeface="adonis-web" pitchFamily="34" charset="0"/>
                <a:ea typeface="adonis-web" pitchFamily="34" charset="-122"/>
                <a:cs typeface="adonis-web" pitchFamily="34" charset="-120"/>
              </a:rPr>
              <a:t>5.Water Bodies</a:t>
            </a:r>
            <a:endParaRPr lang="en-US" sz="1573"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1089" y="2300437"/>
            <a:ext cx="9031287" cy="4408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288</Words>
  <Application>Microsoft Office PowerPoint</Application>
  <PresentationFormat>Custom</PresentationFormat>
  <Paragraphs>58</Paragraphs>
  <Slides>19</Slides>
  <Notes>19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5</cp:revision>
  <dcterms:created xsi:type="dcterms:W3CDTF">2024-04-10T18:31:30Z</dcterms:created>
  <dcterms:modified xsi:type="dcterms:W3CDTF">2024-04-10T18:59:10Z</dcterms:modified>
</cp:coreProperties>
</file>